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jpeg" ContentType="image/jpeg"/>
  <Default Extension="xml" ContentType="application/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9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3"/>
  </p:notesMasterIdLst>
  <p:handoutMasterIdLst>
    <p:handoutMasterId r:id="rId34"/>
  </p:handoutMasterIdLst>
  <p:sldIdLst>
    <p:sldId id="256" r:id="rId16"/>
    <p:sldId id="259" r:id="rId17"/>
    <p:sldId id="568" r:id="rId18"/>
    <p:sldId id="608" r:id="rId19"/>
    <p:sldId id="603" r:id="rId20"/>
    <p:sldId id="610" r:id="rId21"/>
    <p:sldId id="602" r:id="rId22"/>
    <p:sldId id="611" r:id="rId23"/>
    <p:sldId id="612" r:id="rId24"/>
    <p:sldId id="613" r:id="rId25"/>
    <p:sldId id="614" r:id="rId26"/>
    <p:sldId id="615" r:id="rId27"/>
    <p:sldId id="616" r:id="rId28"/>
    <p:sldId id="617" r:id="rId29"/>
    <p:sldId id="609" r:id="rId30"/>
    <p:sldId id="607" r:id="rId31"/>
    <p:sldId id="572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3399"/>
    <a:srgbClr val="0000FF"/>
    <a:srgbClr val="264D74"/>
    <a:srgbClr val="0099CC"/>
    <a:srgbClr val="006666"/>
    <a:srgbClr val="0099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8" autoAdjust="0"/>
    <p:restoredTop sz="86371" autoAdjust="0"/>
  </p:normalViewPr>
  <p:slideViewPr>
    <p:cSldViewPr>
      <p:cViewPr>
        <p:scale>
          <a:sx n="80" d="100"/>
          <a:sy n="80" d="100"/>
        </p:scale>
        <p:origin x="-1464" y="-360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21" Type="http://schemas.openxmlformats.org/officeDocument/2006/relationships/slide" Target="slides/slide6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6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6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6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50" y="4415532"/>
            <a:ext cx="5605701" cy="418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6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irati/dga/3_Sub.%20Transp.%20y%20Distribuci&#243;n/MIBGAS%20%5bExp%20193-2007-jsl%5d/2012%20Hub%20CNE%20-%20ERSE/_anchor_2','_com_2" TargetMode="External"/><Relationship Id="rId2" Type="http://schemas.openxmlformats.org/officeDocument/2006/relationships/hyperlink" Target="file://irati/dga/3_Sub.%20Transp.%20y%20Distribuci&#243;n/MIBGAS%20%5bExp%20193-2007-jsl%5d/2012%20Hub%20CNE%20-%20ERSE/_anchor_1','_com_1" TargetMode="Externa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3528392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29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 2014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28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692696"/>
            <a:ext cx="783748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 smtClean="0"/>
              <a:t>1 The Market Area Model (full integration)</a:t>
            </a:r>
            <a:endParaRPr lang="es-ES" sz="2800" b="1" dirty="0"/>
          </a:p>
        </p:txBody>
      </p:sp>
      <p:sp>
        <p:nvSpPr>
          <p:cNvPr id="13" name="AutoShape 170"/>
          <p:cNvSpPr>
            <a:spLocks noChangeArrowheads="1"/>
          </p:cNvSpPr>
          <p:nvPr/>
        </p:nvSpPr>
        <p:spPr bwMode="auto">
          <a:xfrm>
            <a:off x="1263970" y="2067718"/>
            <a:ext cx="2067358" cy="1895351"/>
          </a:xfrm>
          <a:prstGeom prst="roundRect">
            <a:avLst>
              <a:gd name="adj" fmla="val 8380"/>
            </a:avLst>
          </a:prstGeom>
          <a:solidFill>
            <a:srgbClr val="CCCC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Market Area A</a:t>
            </a:r>
          </a:p>
        </p:txBody>
      </p:sp>
      <p:sp>
        <p:nvSpPr>
          <p:cNvPr id="14" name="Rectangle 171"/>
          <p:cNvSpPr>
            <a:spLocks noChangeArrowheads="1"/>
          </p:cNvSpPr>
          <p:nvPr/>
        </p:nvSpPr>
        <p:spPr bwMode="auto">
          <a:xfrm>
            <a:off x="1227457" y="1844824"/>
            <a:ext cx="2139677" cy="2261120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A</a:t>
            </a:r>
          </a:p>
        </p:txBody>
      </p:sp>
      <p:sp>
        <p:nvSpPr>
          <p:cNvPr id="15" name="Rectangle 172"/>
          <p:cNvSpPr>
            <a:spLocks noChangeArrowheads="1"/>
          </p:cNvSpPr>
          <p:nvPr/>
        </p:nvSpPr>
        <p:spPr bwMode="auto">
          <a:xfrm>
            <a:off x="1227457" y="4298082"/>
            <a:ext cx="2139677" cy="2398662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A</a:t>
            </a:r>
          </a:p>
        </p:txBody>
      </p:sp>
      <p:sp>
        <p:nvSpPr>
          <p:cNvPr id="16" name="Rectangle 173"/>
          <p:cNvSpPr>
            <a:spLocks noChangeArrowheads="1"/>
          </p:cNvSpPr>
          <p:nvPr/>
        </p:nvSpPr>
        <p:spPr bwMode="auto">
          <a:xfrm>
            <a:off x="3459482" y="4298082"/>
            <a:ext cx="2139677" cy="2398662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B</a:t>
            </a:r>
          </a:p>
        </p:txBody>
      </p:sp>
      <p:sp>
        <p:nvSpPr>
          <p:cNvPr id="17" name="AutoShape 174"/>
          <p:cNvSpPr>
            <a:spLocks noChangeArrowheads="1"/>
          </p:cNvSpPr>
          <p:nvPr/>
        </p:nvSpPr>
        <p:spPr bwMode="auto">
          <a:xfrm>
            <a:off x="1263970" y="4592414"/>
            <a:ext cx="4276209" cy="2032892"/>
          </a:xfrm>
          <a:prstGeom prst="roundRect">
            <a:avLst>
              <a:gd name="adj" fmla="val 8380"/>
            </a:avLst>
          </a:prstGeom>
          <a:solidFill>
            <a:srgbClr val="CCCC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Market Area AB</a:t>
            </a:r>
          </a:p>
        </p:txBody>
      </p:sp>
      <p:sp>
        <p:nvSpPr>
          <p:cNvPr id="18" name="Rectangle 175"/>
          <p:cNvSpPr>
            <a:spLocks noChangeArrowheads="1"/>
          </p:cNvSpPr>
          <p:nvPr/>
        </p:nvSpPr>
        <p:spPr bwMode="auto">
          <a:xfrm>
            <a:off x="56353" y="5088906"/>
            <a:ext cx="998307" cy="959766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/>
            <a:r>
              <a:rPr lang="en-GB" sz="16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Cross-border market area</a:t>
            </a:r>
          </a:p>
        </p:txBody>
      </p:sp>
      <p:sp>
        <p:nvSpPr>
          <p:cNvPr id="19" name="Rectangle 176"/>
          <p:cNvSpPr>
            <a:spLocks noChangeArrowheads="1"/>
          </p:cNvSpPr>
          <p:nvPr/>
        </p:nvSpPr>
        <p:spPr bwMode="auto">
          <a:xfrm>
            <a:off x="54766" y="2568625"/>
            <a:ext cx="998306" cy="959767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/>
            <a:r>
              <a:rPr lang="en-GB" sz="16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National market area</a:t>
            </a:r>
          </a:p>
        </p:txBody>
      </p:sp>
      <p:grpSp>
        <p:nvGrpSpPr>
          <p:cNvPr id="2" name="Group 178"/>
          <p:cNvGrpSpPr>
            <a:grpSpLocks/>
          </p:cNvGrpSpPr>
          <p:nvPr/>
        </p:nvGrpSpPr>
        <p:grpSpPr bwMode="auto">
          <a:xfrm>
            <a:off x="2100582" y="5625479"/>
            <a:ext cx="1069052" cy="479127"/>
            <a:chOff x="1941" y="2115"/>
            <a:chExt cx="680" cy="317"/>
          </a:xfrm>
        </p:grpSpPr>
        <p:sp>
          <p:nvSpPr>
            <p:cNvPr id="22" name="Line 179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3" name="Line 180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4" name="Line 181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1503682" y="6206664"/>
            <a:ext cx="158785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(A)</a:t>
            </a:r>
          </a:p>
        </p:txBody>
      </p:sp>
      <p:sp>
        <p:nvSpPr>
          <p:cNvPr id="26" name="Text Box 183"/>
          <p:cNvSpPr txBox="1">
            <a:spLocks noChangeArrowheads="1"/>
          </p:cNvSpPr>
          <p:nvPr/>
        </p:nvSpPr>
        <p:spPr bwMode="auto">
          <a:xfrm>
            <a:off x="3807145" y="6206664"/>
            <a:ext cx="158785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(B)</a:t>
            </a:r>
          </a:p>
        </p:txBody>
      </p:sp>
      <p:grpSp>
        <p:nvGrpSpPr>
          <p:cNvPr id="3" name="Group 184"/>
          <p:cNvGrpSpPr>
            <a:grpSpLocks/>
          </p:cNvGrpSpPr>
          <p:nvPr/>
        </p:nvGrpSpPr>
        <p:grpSpPr bwMode="auto">
          <a:xfrm flipH="1">
            <a:off x="3613470" y="5625479"/>
            <a:ext cx="1069052" cy="479127"/>
            <a:chOff x="1941" y="2115"/>
            <a:chExt cx="680" cy="317"/>
          </a:xfrm>
        </p:grpSpPr>
        <p:sp>
          <p:nvSpPr>
            <p:cNvPr id="28" name="Line 185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9" name="Line 186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30" name="Line 187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grpSp>
        <p:nvGrpSpPr>
          <p:cNvPr id="5" name="Group 188"/>
          <p:cNvGrpSpPr>
            <a:grpSpLocks/>
          </p:cNvGrpSpPr>
          <p:nvPr/>
        </p:nvGrpSpPr>
        <p:grpSpPr bwMode="auto">
          <a:xfrm>
            <a:off x="3035620" y="5068513"/>
            <a:ext cx="784495" cy="547143"/>
            <a:chOff x="2530" y="1958"/>
            <a:chExt cx="499" cy="362"/>
          </a:xfrm>
        </p:grpSpPr>
        <p:sp>
          <p:nvSpPr>
            <p:cNvPr id="32" name="Rectangle 189"/>
            <p:cNvSpPr>
              <a:spLocks noChangeArrowheads="1"/>
            </p:cNvSpPr>
            <p:nvPr/>
          </p:nvSpPr>
          <p:spPr bwMode="auto">
            <a:xfrm>
              <a:off x="2530" y="1958"/>
              <a:ext cx="499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pPr algn="ctr" eaLnBrk="0" hangingPunct="0"/>
              <a:r>
                <a:rPr lang="en-GB" sz="12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VP</a:t>
              </a:r>
            </a:p>
          </p:txBody>
        </p:sp>
        <p:grpSp>
          <p:nvGrpSpPr>
            <p:cNvPr id="6" name="Group 190"/>
            <p:cNvGrpSpPr>
              <a:grpSpLocks/>
            </p:cNvGrpSpPr>
            <p:nvPr/>
          </p:nvGrpSpPr>
          <p:grpSpPr bwMode="auto">
            <a:xfrm>
              <a:off x="2620" y="2024"/>
              <a:ext cx="318" cy="280"/>
              <a:chOff x="761" y="1842"/>
              <a:chExt cx="1406" cy="1271"/>
            </a:xfrm>
          </p:grpSpPr>
          <p:grpSp>
            <p:nvGrpSpPr>
              <p:cNvPr id="7" name="Group 191"/>
              <p:cNvGrpSpPr>
                <a:grpSpLocks/>
              </p:cNvGrpSpPr>
              <p:nvPr/>
            </p:nvGrpSpPr>
            <p:grpSpPr bwMode="auto">
              <a:xfrm>
                <a:off x="761" y="1842"/>
                <a:ext cx="1406" cy="1271"/>
                <a:chOff x="761" y="2704"/>
                <a:chExt cx="454" cy="409"/>
              </a:xfrm>
            </p:grpSpPr>
            <p:sp>
              <p:nvSpPr>
                <p:cNvPr id="37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807" y="2704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  <p:sp>
              <p:nvSpPr>
                <p:cNvPr id="38" name="Line 193"/>
                <p:cNvSpPr>
                  <a:spLocks noChangeShapeType="1"/>
                </p:cNvSpPr>
                <p:nvPr/>
              </p:nvSpPr>
              <p:spPr bwMode="auto">
                <a:xfrm>
                  <a:off x="761" y="3067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</p:grpSp>
          <p:sp>
            <p:nvSpPr>
              <p:cNvPr id="35" name="Line 194"/>
              <p:cNvSpPr>
                <a:spLocks noChangeShapeType="1"/>
              </p:cNvSpPr>
              <p:nvPr/>
            </p:nvSpPr>
            <p:spPr bwMode="auto">
              <a:xfrm>
                <a:off x="1079" y="2022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  <p:sp>
            <p:nvSpPr>
              <p:cNvPr id="36" name="Line 195"/>
              <p:cNvSpPr>
                <a:spLocks noChangeShapeType="1"/>
              </p:cNvSpPr>
              <p:nvPr/>
            </p:nvSpPr>
            <p:spPr bwMode="auto">
              <a:xfrm rot="5400000">
                <a:off x="1080" y="2023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</p:grpSp>
      </p:grpSp>
      <p:sp>
        <p:nvSpPr>
          <p:cNvPr id="39" name="Line 196"/>
          <p:cNvSpPr>
            <a:spLocks noChangeShapeType="1"/>
          </p:cNvSpPr>
          <p:nvPr/>
        </p:nvSpPr>
        <p:spPr bwMode="auto">
          <a:xfrm>
            <a:off x="1308420" y="4845767"/>
            <a:ext cx="1710483" cy="4111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0" name="Line 197"/>
          <p:cNvSpPr>
            <a:spLocks noChangeShapeType="1"/>
          </p:cNvSpPr>
          <p:nvPr/>
        </p:nvSpPr>
        <p:spPr bwMode="auto">
          <a:xfrm flipH="1">
            <a:off x="3829370" y="4845767"/>
            <a:ext cx="1710483" cy="4111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3" name="Text Box 200"/>
          <p:cNvSpPr txBox="1">
            <a:spLocks noChangeArrowheads="1"/>
          </p:cNvSpPr>
          <p:nvPr/>
        </p:nvSpPr>
        <p:spPr bwMode="auto">
          <a:xfrm>
            <a:off x="1506857" y="3557127"/>
            <a:ext cx="158785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(A)</a:t>
            </a:r>
          </a:p>
        </p:txBody>
      </p:sp>
      <p:sp>
        <p:nvSpPr>
          <p:cNvPr id="44" name="Line 201"/>
          <p:cNvSpPr>
            <a:spLocks noChangeShapeType="1"/>
          </p:cNvSpPr>
          <p:nvPr/>
        </p:nvSpPr>
        <p:spPr bwMode="auto">
          <a:xfrm>
            <a:off x="2306957" y="2920265"/>
            <a:ext cx="0" cy="60306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5" name="Line 202"/>
          <p:cNvSpPr>
            <a:spLocks noChangeShapeType="1"/>
          </p:cNvSpPr>
          <p:nvPr/>
        </p:nvSpPr>
        <p:spPr bwMode="auto">
          <a:xfrm rot="1800000">
            <a:off x="2092996" y="2962682"/>
            <a:ext cx="0" cy="60306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6" name="Line 203"/>
          <p:cNvSpPr>
            <a:spLocks noChangeShapeType="1"/>
          </p:cNvSpPr>
          <p:nvPr/>
        </p:nvSpPr>
        <p:spPr bwMode="auto">
          <a:xfrm rot="19800000" flipH="1">
            <a:off x="2539968" y="2962682"/>
            <a:ext cx="0" cy="60306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grpSp>
        <p:nvGrpSpPr>
          <p:cNvPr id="8" name="Group 204"/>
          <p:cNvGrpSpPr>
            <a:grpSpLocks/>
          </p:cNvGrpSpPr>
          <p:nvPr/>
        </p:nvGrpSpPr>
        <p:grpSpPr bwMode="auto">
          <a:xfrm>
            <a:off x="1911670" y="2485651"/>
            <a:ext cx="784495" cy="547143"/>
            <a:chOff x="2530" y="1958"/>
            <a:chExt cx="499" cy="362"/>
          </a:xfrm>
        </p:grpSpPr>
        <p:sp>
          <p:nvSpPr>
            <p:cNvPr id="48" name="Rectangle 205"/>
            <p:cNvSpPr>
              <a:spLocks noChangeArrowheads="1"/>
            </p:cNvSpPr>
            <p:nvPr/>
          </p:nvSpPr>
          <p:spPr bwMode="auto">
            <a:xfrm>
              <a:off x="2530" y="1958"/>
              <a:ext cx="499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pPr algn="ctr" eaLnBrk="0" hangingPunct="0"/>
              <a:r>
                <a:rPr lang="en-GB" sz="12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VP</a:t>
              </a:r>
            </a:p>
          </p:txBody>
        </p:sp>
        <p:grpSp>
          <p:nvGrpSpPr>
            <p:cNvPr id="9" name="Group 206"/>
            <p:cNvGrpSpPr>
              <a:grpSpLocks/>
            </p:cNvGrpSpPr>
            <p:nvPr/>
          </p:nvGrpSpPr>
          <p:grpSpPr bwMode="auto">
            <a:xfrm>
              <a:off x="2620" y="2024"/>
              <a:ext cx="318" cy="280"/>
              <a:chOff x="761" y="1842"/>
              <a:chExt cx="1406" cy="1271"/>
            </a:xfrm>
          </p:grpSpPr>
          <p:grpSp>
            <p:nvGrpSpPr>
              <p:cNvPr id="10" name="Group 207"/>
              <p:cNvGrpSpPr>
                <a:grpSpLocks/>
              </p:cNvGrpSpPr>
              <p:nvPr/>
            </p:nvGrpSpPr>
            <p:grpSpPr bwMode="auto">
              <a:xfrm>
                <a:off x="761" y="1842"/>
                <a:ext cx="1406" cy="1271"/>
                <a:chOff x="761" y="2704"/>
                <a:chExt cx="454" cy="409"/>
              </a:xfrm>
            </p:grpSpPr>
            <p:sp>
              <p:nvSpPr>
                <p:cNvPr id="53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807" y="2704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  <p:sp>
              <p:nvSpPr>
                <p:cNvPr id="54" name="Line 209"/>
                <p:cNvSpPr>
                  <a:spLocks noChangeShapeType="1"/>
                </p:cNvSpPr>
                <p:nvPr/>
              </p:nvSpPr>
              <p:spPr bwMode="auto">
                <a:xfrm>
                  <a:off x="761" y="3067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</p:grpSp>
          <p:sp>
            <p:nvSpPr>
              <p:cNvPr id="51" name="Line 210"/>
              <p:cNvSpPr>
                <a:spLocks noChangeShapeType="1"/>
              </p:cNvSpPr>
              <p:nvPr/>
            </p:nvSpPr>
            <p:spPr bwMode="auto">
              <a:xfrm>
                <a:off x="1079" y="2022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  <p:sp>
            <p:nvSpPr>
              <p:cNvPr id="52" name="Line 211"/>
              <p:cNvSpPr>
                <a:spLocks noChangeShapeType="1"/>
              </p:cNvSpPr>
              <p:nvPr/>
            </p:nvSpPr>
            <p:spPr bwMode="auto">
              <a:xfrm rot="5400000">
                <a:off x="1080" y="2023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</p:grpSp>
      </p:grpSp>
      <p:sp>
        <p:nvSpPr>
          <p:cNvPr id="55" name="Line 212"/>
          <p:cNvSpPr>
            <a:spLocks noChangeShapeType="1"/>
          </p:cNvSpPr>
          <p:nvPr/>
        </p:nvSpPr>
        <p:spPr bwMode="auto">
          <a:xfrm>
            <a:off x="1243332" y="2537314"/>
            <a:ext cx="643004" cy="15416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56" name="Line 213"/>
          <p:cNvSpPr>
            <a:spLocks noChangeShapeType="1"/>
          </p:cNvSpPr>
          <p:nvPr/>
        </p:nvSpPr>
        <p:spPr bwMode="auto">
          <a:xfrm flipH="1">
            <a:off x="2684782" y="2537314"/>
            <a:ext cx="643004" cy="15416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59" name="Rectangle 67"/>
          <p:cNvSpPr>
            <a:spLocks noGrp="1" noChangeArrowheads="1"/>
          </p:cNvSpPr>
          <p:nvPr>
            <p:ph idx="1"/>
          </p:nvPr>
        </p:nvSpPr>
        <p:spPr bwMode="auto">
          <a:xfrm>
            <a:off x="3635896" y="1196752"/>
            <a:ext cx="5328592" cy="2985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2000"/>
              </a:spcBef>
              <a:buClr>
                <a:schemeClr val="accent1"/>
              </a:buClr>
              <a:buSzPct val="80000"/>
              <a:defRPr/>
            </a:pPr>
            <a:r>
              <a:rPr lang="en-GB" sz="1800" b="1" u="sng" dirty="0" smtClean="0"/>
              <a:t>Features</a:t>
            </a:r>
          </a:p>
          <a:p>
            <a:pPr lvl="0"/>
            <a:r>
              <a:rPr lang="en-GB" sz="1600" dirty="0" smtClean="0"/>
              <a:t>The adjacent transmission and distribution networks situated in the same geographical area (and well interconnected) are </a:t>
            </a:r>
            <a:r>
              <a:rPr lang="en-GB" sz="1600" b="1" u="sng" dirty="0" smtClean="0"/>
              <a:t>forged into a single entry/exit system.</a:t>
            </a:r>
          </a:p>
          <a:p>
            <a:pPr lvl="0"/>
            <a:r>
              <a:rPr lang="en-US" sz="1600" dirty="0" smtClean="0"/>
              <a:t>The market area includes all gas transmission and distribution systems of participating countries (one single market area).</a:t>
            </a:r>
          </a:p>
          <a:p>
            <a:pPr lvl="0"/>
            <a:r>
              <a:rPr lang="en-US" sz="1600" dirty="0" smtClean="0"/>
              <a:t>The market area enables a single wholesale market with a </a:t>
            </a:r>
            <a:r>
              <a:rPr lang="en-US" sz="1600" b="1" u="sng" dirty="0" smtClean="0"/>
              <a:t>single virtual point</a:t>
            </a:r>
            <a:r>
              <a:rPr lang="en-US" sz="1600" dirty="0" smtClean="0"/>
              <a:t>.</a:t>
            </a:r>
          </a:p>
          <a:p>
            <a:pPr lvl="0"/>
            <a:r>
              <a:rPr lang="en-US" sz="1600" dirty="0" smtClean="0"/>
              <a:t>The market region has a </a:t>
            </a:r>
            <a:r>
              <a:rPr lang="en-US" sz="1600" b="1" u="sng" dirty="0" smtClean="0"/>
              <a:t>single balancing system </a:t>
            </a:r>
            <a:r>
              <a:rPr lang="en-US" sz="1600" dirty="0" smtClean="0"/>
              <a:t>(with a single balancing entity and balancing rules). </a:t>
            </a:r>
            <a:endParaRPr lang="en-GB" sz="1600" dirty="0" smtClean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771525"/>
            <a:ext cx="8053833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/>
              <a:t>2 The Trading Region Model </a:t>
            </a:r>
            <a:r>
              <a:rPr lang="en-GB" sz="2000" b="1" dirty="0" smtClean="0"/>
              <a:t>(full integration, except balancing)</a:t>
            </a:r>
            <a:r>
              <a:rPr lang="en-GB" sz="2800" b="1" dirty="0" smtClean="0"/>
              <a:t> </a:t>
            </a:r>
            <a:endParaRPr lang="es-ES" sz="2800" b="1" dirty="0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51520" y="2205335"/>
            <a:ext cx="2160587" cy="2663825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A</a:t>
            </a: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483545" y="2205335"/>
            <a:ext cx="2160587" cy="2663825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B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334070" y="2565697"/>
            <a:ext cx="4246562" cy="1055688"/>
          </a:xfrm>
          <a:prstGeom prst="roundRect">
            <a:avLst>
              <a:gd name="adj" fmla="val 8380"/>
            </a:avLst>
          </a:prstGeom>
          <a:solidFill>
            <a:srgbClr val="CCCC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Trading Region AB</a:t>
            </a: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322957" y="3757910"/>
            <a:ext cx="2016125" cy="95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End user</a:t>
            </a:r>
            <a:b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zone A</a:t>
            </a: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2554982" y="3757910"/>
            <a:ext cx="2016125" cy="95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End user</a:t>
            </a:r>
            <a:b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zone B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124645" y="3500735"/>
            <a:ext cx="1079500" cy="936625"/>
            <a:chOff x="1941" y="2115"/>
            <a:chExt cx="680" cy="317"/>
          </a:xfrm>
        </p:grpSpPr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538857" y="4450060"/>
            <a:ext cx="1603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(A)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2751832" y="4450060"/>
            <a:ext cx="1603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(B)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 flipH="1">
            <a:off x="2637532" y="3500735"/>
            <a:ext cx="1079500" cy="936625"/>
            <a:chOff x="1941" y="2115"/>
            <a:chExt cx="680" cy="317"/>
          </a:xfrm>
        </p:grpSpPr>
        <p:sp>
          <p:nvSpPr>
            <p:cNvPr id="18" name="Line 42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sp>
        <p:nvSpPr>
          <p:cNvPr id="21" name="Line 45"/>
          <p:cNvSpPr>
            <a:spLocks noChangeShapeType="1"/>
          </p:cNvSpPr>
          <p:nvPr/>
        </p:nvSpPr>
        <p:spPr bwMode="auto">
          <a:xfrm>
            <a:off x="332482" y="3068935"/>
            <a:ext cx="1719263" cy="2889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22" name="Line 46"/>
          <p:cNvSpPr>
            <a:spLocks noChangeShapeType="1"/>
          </p:cNvSpPr>
          <p:nvPr/>
        </p:nvSpPr>
        <p:spPr bwMode="auto">
          <a:xfrm flipH="1">
            <a:off x="2843907" y="3068935"/>
            <a:ext cx="1736725" cy="2889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059682" y="2951460"/>
            <a:ext cx="792163" cy="574675"/>
            <a:chOff x="2530" y="1958"/>
            <a:chExt cx="499" cy="362"/>
          </a:xfrm>
        </p:grpSpPr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2530" y="1958"/>
              <a:ext cx="499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pPr algn="ctr" eaLnBrk="0" hangingPunct="0"/>
              <a:r>
                <a:rPr lang="en-GB" sz="12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VP</a:t>
              </a:r>
            </a:p>
          </p:txBody>
        </p: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2620" y="2024"/>
              <a:ext cx="318" cy="280"/>
              <a:chOff x="761" y="1842"/>
              <a:chExt cx="1406" cy="1271"/>
            </a:xfrm>
          </p:grpSpPr>
          <p:grpSp>
            <p:nvGrpSpPr>
              <p:cNvPr id="17" name="Group 50"/>
              <p:cNvGrpSpPr>
                <a:grpSpLocks/>
              </p:cNvGrpSpPr>
              <p:nvPr/>
            </p:nvGrpSpPr>
            <p:grpSpPr bwMode="auto">
              <a:xfrm>
                <a:off x="761" y="1842"/>
                <a:ext cx="1406" cy="1271"/>
                <a:chOff x="761" y="2704"/>
                <a:chExt cx="454" cy="409"/>
              </a:xfrm>
            </p:grpSpPr>
            <p:sp>
              <p:nvSpPr>
                <p:cNvPr id="2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807" y="2704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  <p:sp>
              <p:nvSpPr>
                <p:cNvPr id="30" name="Line 52"/>
                <p:cNvSpPr>
                  <a:spLocks noChangeShapeType="1"/>
                </p:cNvSpPr>
                <p:nvPr/>
              </p:nvSpPr>
              <p:spPr bwMode="auto">
                <a:xfrm>
                  <a:off x="761" y="3067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</p:grpSp>
          <p:sp>
            <p:nvSpPr>
              <p:cNvPr id="27" name="Line 53"/>
              <p:cNvSpPr>
                <a:spLocks noChangeShapeType="1"/>
              </p:cNvSpPr>
              <p:nvPr/>
            </p:nvSpPr>
            <p:spPr bwMode="auto">
              <a:xfrm>
                <a:off x="1079" y="2022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  <p:sp>
            <p:nvSpPr>
              <p:cNvPr id="28" name="Line 54"/>
              <p:cNvSpPr>
                <a:spLocks noChangeShapeType="1"/>
              </p:cNvSpPr>
              <p:nvPr/>
            </p:nvSpPr>
            <p:spPr bwMode="auto">
              <a:xfrm rot="5400000">
                <a:off x="1080" y="2023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</p:grpSp>
      </p:grpSp>
      <p:sp>
        <p:nvSpPr>
          <p:cNvPr id="41" name="Rectangle 67"/>
          <p:cNvSpPr>
            <a:spLocks noGrp="1" noChangeArrowheads="1"/>
          </p:cNvSpPr>
          <p:nvPr>
            <p:ph idx="1"/>
          </p:nvPr>
        </p:nvSpPr>
        <p:spPr bwMode="auto">
          <a:xfrm>
            <a:off x="4860032" y="1835001"/>
            <a:ext cx="3960440" cy="3940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2000"/>
              </a:spcBef>
              <a:buClr>
                <a:schemeClr val="accent1"/>
              </a:buClr>
              <a:buSzPct val="80000"/>
              <a:defRPr/>
            </a:pPr>
            <a:r>
              <a:rPr lang="en-GB" sz="1800" b="1" u="sng" dirty="0" smtClean="0"/>
              <a:t>Features:</a:t>
            </a:r>
          </a:p>
          <a:p>
            <a:pPr marL="354013" indent="-354013">
              <a:spcBef>
                <a:spcPct val="22000"/>
              </a:spcBef>
              <a:defRPr/>
            </a:pPr>
            <a:r>
              <a:rPr lang="en-GB" sz="1600" dirty="0" smtClean="0"/>
              <a:t>The adjacent transmission and distribution networks that are situated in the same geographical area and that are well interconnected are</a:t>
            </a:r>
            <a:r>
              <a:rPr lang="en-GB" sz="1600" b="1" u="sng" dirty="0" smtClean="0"/>
              <a:t> forged into a single entry/exit system with a single virtual point</a:t>
            </a:r>
            <a:r>
              <a:rPr lang="en-GB" sz="1600" dirty="0" smtClean="0"/>
              <a:t>. </a:t>
            </a:r>
          </a:p>
          <a:p>
            <a:pPr marL="354013" indent="-354013">
              <a:spcBef>
                <a:spcPct val="22000"/>
              </a:spcBef>
              <a:buNone/>
              <a:defRPr/>
            </a:pPr>
            <a:endParaRPr lang="en-GB" sz="1600" dirty="0" smtClean="0"/>
          </a:p>
          <a:p>
            <a:pPr marL="354013" indent="-354013">
              <a:spcBef>
                <a:spcPct val="22000"/>
              </a:spcBef>
              <a:defRPr/>
            </a:pPr>
            <a:r>
              <a:rPr lang="en-GB" sz="1600" dirty="0" smtClean="0"/>
              <a:t>The Trading Region has </a:t>
            </a:r>
            <a:r>
              <a:rPr lang="en-US" sz="1600" b="1" u="sng" dirty="0" smtClean="0"/>
              <a:t>two end-user balancing zones</a:t>
            </a:r>
            <a:r>
              <a:rPr lang="en-US" sz="1600" dirty="0" smtClean="0"/>
              <a:t>. T</a:t>
            </a:r>
            <a:r>
              <a:rPr lang="en-GB" sz="1600" dirty="0" smtClean="0"/>
              <a:t>he</a:t>
            </a:r>
            <a:r>
              <a:rPr lang="en-US" sz="1600" dirty="0" smtClean="0"/>
              <a:t> balancing in each end user zone is performed according to the respective national rules (unbalances are managed by the National balancing entities).</a:t>
            </a:r>
            <a:endParaRPr lang="es-ES" sz="1600" dirty="0" smtClean="0"/>
          </a:p>
          <a:p>
            <a:pPr marL="354013" indent="-354013">
              <a:spcBef>
                <a:spcPct val="22000"/>
              </a:spcBef>
              <a:defRPr/>
            </a:pPr>
            <a:endParaRPr lang="en-GB" sz="1600" dirty="0" smtClean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771525"/>
            <a:ext cx="7837487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GB" sz="2800" b="1" dirty="0" smtClean="0"/>
              <a:t>3. </a:t>
            </a:r>
            <a:r>
              <a:rPr lang="en-GB" sz="2800" b="1" u="sng" dirty="0" smtClean="0"/>
              <a:t>Wholesale </a:t>
            </a:r>
            <a:r>
              <a:rPr lang="en-GB" sz="2800" b="1" u="sng" dirty="0" smtClean="0"/>
              <a:t>market with implicit allocation of capacity</a:t>
            </a:r>
            <a:endParaRPr lang="es-ES" sz="2800" b="1" u="sng" dirty="0"/>
          </a:p>
        </p:txBody>
      </p:sp>
      <p:sp>
        <p:nvSpPr>
          <p:cNvPr id="41" name="Rectangle 67"/>
          <p:cNvSpPr>
            <a:spLocks noGrp="1" noChangeArrowheads="1"/>
          </p:cNvSpPr>
          <p:nvPr>
            <p:ph idx="1"/>
          </p:nvPr>
        </p:nvSpPr>
        <p:spPr bwMode="auto">
          <a:xfrm>
            <a:off x="2987824" y="1961191"/>
            <a:ext cx="6012160" cy="45711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2000"/>
              </a:spcBef>
              <a:buClr>
                <a:schemeClr val="accent1"/>
              </a:buClr>
              <a:buSzPct val="80000"/>
              <a:defRPr/>
            </a:pPr>
            <a:r>
              <a:rPr lang="en-GB" sz="1800" b="1" u="sng" dirty="0" smtClean="0"/>
              <a:t>Features:</a:t>
            </a:r>
          </a:p>
          <a:p>
            <a:pPr marL="354013" indent="-354013">
              <a:spcBef>
                <a:spcPct val="22000"/>
              </a:spcBef>
              <a:buNone/>
              <a:defRPr/>
            </a:pPr>
            <a:endParaRPr lang="en-GB" sz="1600" dirty="0" smtClean="0"/>
          </a:p>
          <a:p>
            <a:r>
              <a:rPr lang="en-US" sz="1600" dirty="0" smtClean="0"/>
              <a:t>A certain amount of the interconnection capacity is reserved for implicit allocation.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In this model, </a:t>
            </a:r>
            <a:r>
              <a:rPr lang="en-US" sz="1600" b="1" u="sng" dirty="0" smtClean="0"/>
              <a:t>gas trade and allocation capacity are assigned simultaneously via a gas exchange </a:t>
            </a:r>
            <a:r>
              <a:rPr lang="en-US" sz="1600" dirty="0" smtClean="0"/>
              <a:t>(or a gas trading platform).</a:t>
            </a:r>
          </a:p>
          <a:p>
            <a:pPr>
              <a:buNone/>
            </a:pPr>
            <a:endParaRPr lang="es-ES" sz="1600" dirty="0" smtClean="0"/>
          </a:p>
          <a:p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implicit</a:t>
            </a:r>
            <a:r>
              <a:rPr lang="es-ES" sz="1600" dirty="0" smtClean="0"/>
              <a:t> </a:t>
            </a:r>
            <a:r>
              <a:rPr lang="es-ES" sz="1600" dirty="0" err="1" smtClean="0"/>
              <a:t>allocation</a:t>
            </a:r>
            <a:r>
              <a:rPr lang="es-ES" sz="1600" dirty="0" smtClean="0"/>
              <a:t> </a:t>
            </a:r>
            <a:r>
              <a:rPr lang="es-ES" sz="1600" dirty="0" err="1" smtClean="0"/>
              <a:t>may</a:t>
            </a:r>
            <a:r>
              <a:rPr lang="es-ES" sz="1600" dirty="0" smtClean="0"/>
              <a:t> </a:t>
            </a:r>
            <a:r>
              <a:rPr lang="es-ES" sz="1600" dirty="0" err="1" smtClean="0"/>
              <a:t>promote</a:t>
            </a:r>
            <a:r>
              <a:rPr lang="es-ES" sz="1600" dirty="0" smtClean="0"/>
              <a:t> </a:t>
            </a:r>
            <a:r>
              <a:rPr lang="es-ES" sz="1600" dirty="0" err="1" smtClean="0"/>
              <a:t>market</a:t>
            </a:r>
            <a:r>
              <a:rPr lang="es-ES" sz="1600" dirty="0" smtClean="0"/>
              <a:t> </a:t>
            </a:r>
            <a:r>
              <a:rPr lang="es-ES" sz="1600" dirty="0" err="1" smtClean="0"/>
              <a:t>liquidity</a:t>
            </a:r>
            <a:r>
              <a:rPr lang="es-ES" sz="1600" dirty="0" smtClean="0"/>
              <a:t> </a:t>
            </a:r>
            <a:r>
              <a:rPr lang="es-ES" sz="1600" dirty="0" err="1" smtClean="0"/>
              <a:t>on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Iberian</a:t>
            </a:r>
            <a:r>
              <a:rPr lang="es-ES" sz="1600" dirty="0" smtClean="0"/>
              <a:t> gas </a:t>
            </a:r>
            <a:r>
              <a:rPr lang="es-ES" sz="1600" dirty="0" err="1" smtClean="0"/>
              <a:t>market</a:t>
            </a:r>
            <a:r>
              <a:rPr lang="es-ES" sz="1600" dirty="0" smtClean="0"/>
              <a:t> and can </a:t>
            </a:r>
            <a:r>
              <a:rPr lang="es-ES" sz="1600" dirty="0" err="1" smtClean="0"/>
              <a:t>represent</a:t>
            </a:r>
            <a:r>
              <a:rPr lang="es-ES" sz="1600" dirty="0" smtClean="0"/>
              <a:t> a </a:t>
            </a:r>
            <a:r>
              <a:rPr lang="es-ES" sz="1600" dirty="0" err="1" smtClean="0"/>
              <a:t>first</a:t>
            </a:r>
            <a:r>
              <a:rPr lang="es-ES" sz="1600" dirty="0" smtClean="0"/>
              <a:t> </a:t>
            </a:r>
            <a:r>
              <a:rPr lang="es-ES" sz="1600" dirty="0" err="1" smtClean="0"/>
              <a:t>step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market</a:t>
            </a:r>
            <a:r>
              <a:rPr lang="es-ES" sz="1600" dirty="0" smtClean="0"/>
              <a:t> </a:t>
            </a:r>
            <a:r>
              <a:rPr lang="es-ES" sz="1600" dirty="0" err="1" smtClean="0"/>
              <a:t>integration</a:t>
            </a:r>
            <a:r>
              <a:rPr lang="es-ES" sz="1600" dirty="0" smtClean="0"/>
              <a:t>.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introduction</a:t>
            </a:r>
            <a:r>
              <a:rPr lang="es-ES" sz="1600" dirty="0" smtClean="0"/>
              <a:t> of </a:t>
            </a:r>
            <a:r>
              <a:rPr lang="es-ES" sz="1600" dirty="0" err="1" smtClean="0"/>
              <a:t>this</a:t>
            </a:r>
            <a:r>
              <a:rPr lang="es-ES" sz="1600" dirty="0" smtClean="0"/>
              <a:t> </a:t>
            </a:r>
            <a:r>
              <a:rPr lang="es-ES" sz="1600" dirty="0" err="1" smtClean="0"/>
              <a:t>model</a:t>
            </a:r>
            <a:r>
              <a:rPr lang="es-ES" sz="1600" dirty="0" smtClean="0"/>
              <a:t> </a:t>
            </a:r>
            <a:r>
              <a:rPr lang="es-ES" sz="1600" dirty="0" err="1" smtClean="0"/>
              <a:t>would</a:t>
            </a:r>
            <a:r>
              <a:rPr lang="es-ES" sz="1600" dirty="0" smtClean="0"/>
              <a:t> </a:t>
            </a:r>
            <a:r>
              <a:rPr lang="es-ES" sz="1600" dirty="0" err="1" smtClean="0"/>
              <a:t>give</a:t>
            </a:r>
            <a:r>
              <a:rPr lang="es-ES" sz="1600" dirty="0" smtClean="0"/>
              <a:t> a new </a:t>
            </a:r>
            <a:r>
              <a:rPr lang="es-ES" sz="1600" dirty="0" err="1" smtClean="0"/>
              <a:t>approach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development</a:t>
            </a:r>
            <a:r>
              <a:rPr lang="es-ES" sz="1600" dirty="0" smtClean="0"/>
              <a:t> of a </a:t>
            </a:r>
            <a:r>
              <a:rPr lang="es-ES" sz="1600" dirty="0" err="1" smtClean="0"/>
              <a:t>wholesale</a:t>
            </a:r>
            <a:r>
              <a:rPr lang="es-ES" sz="1600" dirty="0" smtClean="0"/>
              <a:t> gas </a:t>
            </a:r>
            <a:r>
              <a:rPr lang="es-ES" sz="1600" dirty="0" err="1" smtClean="0"/>
              <a:t>market</a:t>
            </a:r>
            <a:r>
              <a:rPr lang="es-ES" sz="1600" dirty="0" smtClean="0"/>
              <a:t>, </a:t>
            </a:r>
            <a:r>
              <a:rPr lang="es-ES" sz="1600" dirty="0" err="1" smtClean="0"/>
              <a:t>providing</a:t>
            </a:r>
            <a:r>
              <a:rPr lang="es-ES" sz="1600" dirty="0" smtClean="0"/>
              <a:t> </a:t>
            </a:r>
            <a:r>
              <a:rPr lang="es-ES" sz="1600" dirty="0" err="1" smtClean="0"/>
              <a:t>price</a:t>
            </a:r>
            <a:r>
              <a:rPr lang="es-ES" sz="1600" dirty="0" smtClean="0"/>
              <a:t> </a:t>
            </a:r>
            <a:r>
              <a:rPr lang="es-ES" sz="1600" dirty="0" err="1" smtClean="0"/>
              <a:t>transparency</a:t>
            </a:r>
            <a:r>
              <a:rPr lang="es-ES" sz="1600" dirty="0" smtClean="0"/>
              <a:t> as </a:t>
            </a:r>
            <a:r>
              <a:rPr lang="es-ES" sz="1600" dirty="0" err="1" smtClean="0"/>
              <a:t>well</a:t>
            </a:r>
            <a:r>
              <a:rPr lang="es-ES" sz="1600" dirty="0" smtClean="0"/>
              <a:t> as </a:t>
            </a:r>
            <a:r>
              <a:rPr lang="es-ES" sz="1600" dirty="0" err="1" smtClean="0"/>
              <a:t>benefits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retail</a:t>
            </a:r>
            <a:r>
              <a:rPr lang="es-ES" sz="1600" dirty="0" smtClean="0"/>
              <a:t> </a:t>
            </a:r>
            <a:r>
              <a:rPr lang="es-ES" sz="1600" dirty="0" err="1" smtClean="0"/>
              <a:t>market</a:t>
            </a:r>
            <a:r>
              <a:rPr lang="es-ES" sz="1600" dirty="0" smtClean="0"/>
              <a:t>, </a:t>
            </a:r>
            <a:r>
              <a:rPr lang="es-ES" sz="1600" dirty="0" err="1" smtClean="0"/>
              <a:t>being</a:t>
            </a:r>
            <a:r>
              <a:rPr lang="es-ES" sz="1600" dirty="0" smtClean="0"/>
              <a:t> a </a:t>
            </a:r>
            <a:r>
              <a:rPr lang="es-ES" sz="1600" dirty="0" err="1" smtClean="0"/>
              <a:t>preliminary</a:t>
            </a:r>
            <a:r>
              <a:rPr lang="es-ES" sz="1600" dirty="0" smtClean="0"/>
              <a:t> </a:t>
            </a:r>
            <a:r>
              <a:rPr lang="es-ES" sz="1600" dirty="0" err="1" smtClean="0"/>
              <a:t>step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further</a:t>
            </a:r>
            <a:r>
              <a:rPr lang="es-ES" sz="1600" dirty="0" smtClean="0"/>
              <a:t> </a:t>
            </a:r>
            <a:r>
              <a:rPr lang="es-ES" sz="1600" dirty="0" err="1" smtClean="0"/>
              <a:t>integration</a:t>
            </a:r>
            <a:r>
              <a:rPr lang="es-ES" sz="1600" dirty="0" smtClean="0"/>
              <a:t> </a:t>
            </a:r>
            <a:r>
              <a:rPr lang="es-ES" sz="1600" dirty="0" err="1" smtClean="0"/>
              <a:t>through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trading </a:t>
            </a:r>
            <a:r>
              <a:rPr lang="es-ES" sz="1600" dirty="0" err="1" smtClean="0"/>
              <a:t>region</a:t>
            </a:r>
            <a:r>
              <a:rPr lang="es-ES" sz="1600" dirty="0" smtClean="0"/>
              <a:t> </a:t>
            </a:r>
            <a:r>
              <a:rPr lang="es-ES" sz="1600" dirty="0" err="1" smtClean="0"/>
              <a:t>model</a:t>
            </a:r>
            <a:r>
              <a:rPr lang="es-ES" sz="1600" dirty="0" smtClean="0"/>
              <a:t> </a:t>
            </a:r>
            <a:r>
              <a:rPr lang="es-ES" sz="1600" dirty="0" err="1" smtClean="0"/>
              <a:t>or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gas </a:t>
            </a:r>
            <a:r>
              <a:rPr lang="es-ES" sz="1600" dirty="0" err="1" smtClean="0"/>
              <a:t>market</a:t>
            </a:r>
            <a:r>
              <a:rPr lang="es-ES" sz="1600" dirty="0" smtClean="0"/>
              <a:t> </a:t>
            </a:r>
            <a:r>
              <a:rPr lang="es-ES" sz="1600" dirty="0" err="1" smtClean="0"/>
              <a:t>area</a:t>
            </a:r>
            <a:r>
              <a:rPr lang="es-ES" sz="1600" dirty="0" smtClean="0"/>
              <a:t> </a:t>
            </a:r>
            <a:r>
              <a:rPr lang="es-ES" sz="1600" dirty="0" err="1" smtClean="0"/>
              <a:t>model</a:t>
            </a:r>
            <a:r>
              <a:rPr lang="es-ES" sz="1600" dirty="0" smtClean="0"/>
              <a:t> </a:t>
            </a:r>
            <a:r>
              <a:rPr lang="es-ES" sz="1600" dirty="0" smtClean="0">
                <a:solidFill>
                  <a:srgbClr val="FF0000"/>
                </a:solidFill>
              </a:rPr>
              <a:t>.  </a:t>
            </a:r>
            <a:r>
              <a:rPr lang="en-US" sz="1600" dirty="0" smtClean="0">
                <a:solidFill>
                  <a:srgbClr val="FF0000"/>
                </a:solidFill>
              </a:rPr>
              <a:t> </a:t>
            </a:r>
            <a:endParaRPr lang="es-ES" sz="1600" strike="sngStrike" dirty="0" smtClean="0">
              <a:solidFill>
                <a:srgbClr val="FF0000"/>
              </a:solidFill>
            </a:endParaRPr>
          </a:p>
          <a:p>
            <a:pPr marL="354013" indent="-354013">
              <a:spcBef>
                <a:spcPct val="22000"/>
              </a:spcBef>
              <a:defRPr/>
            </a:pPr>
            <a:endParaRPr lang="en-GB" sz="1600" dirty="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467544" y="3068960"/>
            <a:ext cx="2160240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Market participants make “bids” and “offers” for buying or selling of gas </a:t>
            </a:r>
            <a:endParaRPr lang="en-US" sz="12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67544" y="1628800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Interconnection capacity is being reserved for implicit allocation</a:t>
            </a:r>
            <a:endParaRPr lang="en-US" sz="12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95536" y="4653136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The  implicit mechanism matches those bids and offer with the highest price differences</a:t>
            </a:r>
            <a:endParaRPr lang="en-US" sz="1200" b="1" dirty="0"/>
          </a:p>
        </p:txBody>
      </p:sp>
      <p:sp>
        <p:nvSpPr>
          <p:cNvPr id="12" name="11 Flecha derecha"/>
          <p:cNvSpPr/>
          <p:nvPr/>
        </p:nvSpPr>
        <p:spPr>
          <a:xfrm rot="5400000">
            <a:off x="1230142" y="2607422"/>
            <a:ext cx="526559" cy="39651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35496" y="5661248"/>
            <a:ext cx="3024336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Capacity is automatically assigned once a trade is made until cross-border capacity is sold out or prices have converged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 rot="5400000">
            <a:off x="1194137" y="4155594"/>
            <a:ext cx="598567" cy="39651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evaluation of the models</a:t>
            </a:r>
            <a:endParaRPr lang="en-U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81000" y="1556792"/>
          <a:ext cx="8151440" cy="4241104"/>
        </p:xfrm>
        <a:graphic>
          <a:graphicData uri="http://schemas.openxmlformats.org/drawingml/2006/table">
            <a:tbl>
              <a:tblPr/>
              <a:tblGrid>
                <a:gridCol w="2462808"/>
                <a:gridCol w="2448272"/>
                <a:gridCol w="3240360"/>
              </a:tblGrid>
              <a:tr h="55810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Market Area</a:t>
                      </a:r>
                      <a:r>
                        <a:rPr lang="en-US" sz="1600" b="1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Model</a:t>
                      </a:r>
                      <a:r>
                        <a:rPr lang="en-US" sz="1600" b="1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609" marR="51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Trading Region Model </a:t>
                      </a:r>
                      <a:endParaRPr lang="en-US" sz="1600" noProof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609" marR="51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Wholesale market with implicit allocation of capacity</a:t>
                      </a:r>
                      <a:endParaRPr lang="en-US" sz="1600" b="1" kern="1200" noProof="0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609" marR="51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56859">
                <a:tc>
                  <a:txBody>
                    <a:bodyPr/>
                    <a:lstStyle/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Requires substantial legal and regulatory alignment among Spain and Portugal (implementation will take many years).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Requires very good interconnection capacity.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be considered as a long term objective for the Iberian Market.</a:t>
                      </a:r>
                      <a:endParaRPr lang="en-US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Requires substantial legal and regulatory alignment among Spain and Portugal.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Requires very good interconnection capacity. 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Co-habitation of one single virtual point with two </a:t>
                      </a: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end-user balancing zones (possibly with different balancing rules) is really a challenge</a:t>
                      </a: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be applied with limited interconnection capacity (the markets will decouple when the interconnection capacity is fully used).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 not require a high level on harmonization of national legislations (implementation can be faster).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Will directly promote market liquidity on the common Iberian gas hub.</a:t>
                      </a:r>
                      <a:endParaRPr lang="es-ES" sz="1600" u="non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be </a:t>
                      </a:r>
                      <a:r>
                        <a:rPr lang="en-US" sz="160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u="sng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 step </a:t>
                      </a:r>
                      <a:r>
                        <a:rPr lang="en-US" sz="160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the Iberian gas market integration.</a:t>
                      </a:r>
                      <a:endParaRPr lang="es-ES" sz="1600" u="non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9525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implicit allocation may promote market liquidity on the Iberian gas market and can represent a </a:t>
            </a:r>
            <a:r>
              <a:rPr kumimoji="0" lang="es-ES" sz="11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first step for market integration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The introduction of this model would give a new approach to the development of a wholesale gas market, providing price transparency as well as benefits to the retail market, being a preliminary step for further integration through the trading region model or the gas market area model</a:t>
            </a: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  <a:hlinkMouseOver r:id="rId2"/>
              </a:rPr>
              <a:t>[</a:t>
            </a:r>
            <a:r>
              <a:rPr kumimoji="0" lang="es-ES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  <a:hlinkMouseOver r:id="rId2"/>
              </a:rPr>
              <a:t>CNMC1]</a:t>
            </a:r>
            <a:r>
              <a:rPr kumimoji="0" lang="es-ES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s-ES" sz="11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s-ES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  <a:hlinkMouseOver r:id="rId3"/>
              </a:rPr>
              <a:t>[ERSE2]</a:t>
            </a: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"/>
              </a:rPr>
              <a:t>[CNMC1]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We agree with the new wording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"/>
              </a:rPr>
              <a:t>[ERSE2]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Because this is a consultation document it seems to us that we should not be so affirmative. And give more space to the comments of the agents.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Furthermore, the gas hub is not an objective for itself.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implicit allocation may promote market liquidity on the Iberian gas market and can represent a </a:t>
            </a:r>
            <a:r>
              <a:rPr kumimoji="0" lang="es-ES" sz="11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first step for market integration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The introduction of this model would give a new approach to the development of a wholesale gas market, providing price transparency as well as benefits to the retail market, being a preliminary step for further integration through the trading region model or the gas market area model</a:t>
            </a: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  <a:hlinkMouseOver r:id="rId2"/>
              </a:rPr>
              <a:t>[</a:t>
            </a:r>
            <a:r>
              <a:rPr kumimoji="0" lang="es-ES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  <a:hlinkMouseOver r:id="rId2"/>
              </a:rPr>
              <a:t>CNMC1]</a:t>
            </a:r>
            <a:r>
              <a:rPr kumimoji="0" lang="es-ES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s-ES" sz="11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s-ES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  <a:hlinkMouseOver r:id="rId3"/>
              </a:rPr>
              <a:t>[ERSE2]</a:t>
            </a: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"/>
              </a:rPr>
              <a:t>[CNMC1]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We agree with the new wording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"/>
              </a:rPr>
              <a:t>[ERSE2]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Because this is a consultation document it seems to us that we should not be so affirmative. And give more space to the comments of the agents.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Furthermore, the gas hub is not an objective for itself.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771525"/>
            <a:ext cx="7837487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 dirty="0" smtClean="0"/>
              <a:t>IBERIAN GAS HUB </a:t>
            </a:r>
            <a:br>
              <a:rPr lang="es-ES_tradnl" sz="2800" b="1" dirty="0" smtClean="0"/>
            </a:br>
            <a:r>
              <a:rPr lang="es-ES_tradnl" sz="2800" b="1" dirty="0" err="1" smtClean="0"/>
              <a:t>Work</a:t>
            </a:r>
            <a:r>
              <a:rPr lang="es-ES_tradnl" sz="2800" b="1" dirty="0" smtClean="0"/>
              <a:t> in </a:t>
            </a:r>
            <a:r>
              <a:rPr lang="es-ES_tradnl" sz="2800" b="1" dirty="0" err="1" smtClean="0"/>
              <a:t>progress</a:t>
            </a:r>
            <a:endParaRPr lang="es-ES" sz="28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95536" y="1811338"/>
            <a:ext cx="8424614" cy="4425950"/>
          </a:xfrm>
        </p:spPr>
        <p:txBody>
          <a:bodyPr/>
          <a:lstStyle/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en-US" sz="2200" b="1" dirty="0" smtClean="0"/>
              <a:t>Document </a:t>
            </a:r>
            <a:r>
              <a:rPr lang="en-US" sz="2200" dirty="0" smtClean="0"/>
              <a:t>analyzing the advantages and drawbacks of the possible models, the regulatory harmonization requisites for its implementation by CNMC – ERSE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(2014 April) . </a:t>
            </a:r>
            <a:endParaRPr lang="en-GB" sz="2200" b="1" dirty="0" smtClean="0">
              <a:solidFill>
                <a:srgbClr val="FF0000"/>
              </a:solidFill>
            </a:endParaRP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en-GB" sz="2200" b="1" u="sng" dirty="0" smtClean="0">
                <a:solidFill>
                  <a:schemeClr val="accent2">
                    <a:lumMod val="75000"/>
                  </a:schemeClr>
                </a:solidFill>
              </a:rPr>
              <a:t>Public hearing (2014 May)</a:t>
            </a: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en-GB" sz="2200" b="1" dirty="0" smtClean="0"/>
              <a:t>Analysis of stakeholders </a:t>
            </a:r>
            <a:r>
              <a:rPr lang="en-GB" sz="2200" dirty="0" smtClean="0"/>
              <a:t>responses to the public hearing</a:t>
            </a: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</a:rPr>
              <a:t> (2014-Q3)</a:t>
            </a: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en-GB" sz="2200" b="1" dirty="0" smtClean="0"/>
              <a:t>Final document </a:t>
            </a:r>
            <a:r>
              <a:rPr lang="en-GB" sz="2200" dirty="0" smtClean="0"/>
              <a:t>to be approved by CNMC- ERSE </a:t>
            </a: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</a:rPr>
              <a:t>(2014-Q3)</a:t>
            </a:r>
            <a:endParaRPr lang="en-GB" sz="2200" dirty="0" smtClean="0"/>
          </a:p>
          <a:p>
            <a:endParaRPr lang="es-E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39552" y="198884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 smtClean="0"/>
              <a:t>IV. Calendar </a:t>
            </a:r>
            <a:r>
              <a:rPr lang="en-GB" sz="2400" dirty="0" smtClean="0"/>
              <a:t>and detailed tasks for the harmonisation: gas day, nomination and </a:t>
            </a:r>
            <a:r>
              <a:rPr lang="en-GB" sz="2400" dirty="0" err="1" smtClean="0"/>
              <a:t>renomination</a:t>
            </a:r>
            <a:r>
              <a:rPr lang="en-GB" sz="2400" dirty="0" smtClean="0"/>
              <a:t> procedures, data exchange and reference temperature – priorities for 1st Nov 2015 </a:t>
            </a:r>
          </a:p>
          <a:p>
            <a:pPr lvl="0"/>
            <a:endParaRPr lang="en-GB" sz="2400" dirty="0" smtClean="0"/>
          </a:p>
          <a:p>
            <a:pPr lvl="0"/>
            <a:endParaRPr lang="en-GB" sz="2400" dirty="0" smtClean="0"/>
          </a:p>
          <a:p>
            <a:pPr lvl="0" algn="ctr"/>
            <a:r>
              <a:rPr lang="en-GB" sz="2400" dirty="0" smtClean="0">
                <a:solidFill>
                  <a:srgbClr val="FF0000"/>
                </a:solidFill>
              </a:rPr>
              <a:t>(for discussion)</a:t>
            </a:r>
            <a:endParaRPr lang="es-ES" sz="2400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IV. Balancing and interoperability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22048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400" dirty="0" smtClean="0"/>
          </a:p>
          <a:p>
            <a:pPr lvl="0"/>
            <a:endParaRPr lang="en-GB" sz="2400" dirty="0" smtClean="0"/>
          </a:p>
          <a:p>
            <a:pPr lvl="0" algn="ctr"/>
            <a:r>
              <a:rPr lang="en-GB" sz="2400" dirty="0" smtClean="0">
                <a:solidFill>
                  <a:srgbClr val="FF0000"/>
                </a:solidFill>
              </a:rPr>
              <a:t>(for information by TSOs)</a:t>
            </a:r>
            <a:endParaRPr lang="es-ES" sz="2400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V. Update of the development of GRIP /TYNDP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157192"/>
            <a:ext cx="8496944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</a:t>
            </a:r>
            <a:r>
              <a:rPr lang="es-ES" sz="1600" b="1" u="sng" dirty="0" err="1" smtClean="0"/>
              <a:t>meetings</a:t>
            </a:r>
            <a:r>
              <a:rPr lang="es-ES" sz="1600" b="1" u="sng" dirty="0" smtClean="0"/>
              <a:t>:</a:t>
            </a:r>
          </a:p>
          <a:p>
            <a:pPr lvl="0"/>
            <a:endParaRPr lang="es-ES" sz="1600" b="1" u="sng" dirty="0" smtClean="0"/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SG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on</a:t>
            </a:r>
            <a:r>
              <a:rPr lang="es-ES" sz="1600" b="1" dirty="0" smtClean="0"/>
              <a:t> </a:t>
            </a:r>
            <a:r>
              <a:rPr lang="es-ES" sz="1600" b="1" dirty="0" smtClean="0"/>
              <a:t>22 </a:t>
            </a:r>
            <a:r>
              <a:rPr lang="es-ES" sz="1600" b="1" dirty="0" err="1" smtClean="0"/>
              <a:t>May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cancelled</a:t>
            </a:r>
            <a:endParaRPr lang="es-ES" sz="1600" b="1" dirty="0" smtClean="0"/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RCC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: </a:t>
            </a:r>
            <a:r>
              <a:rPr lang="es-ES" sz="1600" b="1" dirty="0" smtClean="0">
                <a:solidFill>
                  <a:srgbClr val="FF0000"/>
                </a:solidFill>
              </a:rPr>
              <a:t>date </a:t>
            </a:r>
            <a:r>
              <a:rPr lang="es-ES" sz="1600" b="1" dirty="0" err="1" smtClean="0">
                <a:solidFill>
                  <a:srgbClr val="FF0000"/>
                </a:solidFill>
              </a:rPr>
              <a:t>to</a:t>
            </a:r>
            <a:r>
              <a:rPr lang="es-ES" sz="1600" b="1" dirty="0" smtClean="0">
                <a:solidFill>
                  <a:srgbClr val="FF0000"/>
                </a:solidFill>
              </a:rPr>
              <a:t> </a:t>
            </a:r>
            <a:r>
              <a:rPr lang="es-ES" sz="1600" b="1" dirty="0" err="1" smtClean="0">
                <a:solidFill>
                  <a:srgbClr val="FF0000"/>
                </a:solidFill>
              </a:rPr>
              <a:t>be</a:t>
            </a:r>
            <a:r>
              <a:rPr lang="es-ES" sz="1600" b="1" dirty="0" smtClean="0">
                <a:solidFill>
                  <a:srgbClr val="FF0000"/>
                </a:solidFill>
              </a:rPr>
              <a:t> </a:t>
            </a:r>
            <a:r>
              <a:rPr lang="es-ES" sz="1600" b="1" dirty="0" err="1" smtClean="0">
                <a:solidFill>
                  <a:srgbClr val="FF0000"/>
                </a:solidFill>
              </a:rPr>
              <a:t>determined</a:t>
            </a:r>
            <a:endParaRPr lang="es-ES" sz="1600" b="1" dirty="0" smtClean="0">
              <a:solidFill>
                <a:srgbClr val="FF0000"/>
              </a:solidFill>
            </a:endParaRPr>
          </a:p>
          <a:p>
            <a:pPr lvl="0"/>
            <a:endParaRPr lang="es-ES" sz="1600" b="1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61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264D74"/>
                </a:solidFill>
              </a:rPr>
              <a:t>VI. </a:t>
            </a:r>
            <a:r>
              <a:rPr lang="en-US" sz="2800" dirty="0" smtClean="0">
                <a:solidFill>
                  <a:srgbClr val="264D74"/>
                </a:solidFill>
              </a:rPr>
              <a:t>AOB and next meetings - 2014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87" t="89792" r="28089" b="679"/>
          <a:stretch>
            <a:fillRect/>
          </a:stretch>
        </p:blipFill>
        <p:spPr bwMode="auto">
          <a:xfrm>
            <a:off x="1835696" y="4653136"/>
            <a:ext cx="6120680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1291531" cy="4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87725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699576" cy="518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2924944"/>
            <a:ext cx="8712968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/>
              <a:t>II.1. Supervision of the yearly capacity auction in March 2014</a:t>
            </a:r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(for information by NRAs)</a:t>
            </a: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484784"/>
            <a:ext cx="8712968" cy="338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b="1" dirty="0" smtClean="0">
                <a:ea typeface="Times New Roman" pitchFamily="18" charset="0"/>
              </a:rPr>
              <a:t>II.1. </a:t>
            </a:r>
            <a:r>
              <a:rPr lang="en-GB" sz="2200" b="1" dirty="0" smtClean="0"/>
              <a:t>Supervision of the yearly capacity auction in March 2014</a:t>
            </a:r>
            <a:endParaRPr lang="es-ES" sz="2200" b="1" dirty="0" smtClean="0"/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n-US" sz="2000" b="1" dirty="0" smtClean="0"/>
              <a:t>CAM NC establishes that NRAs should ensure that CAMs are implemented at the IPs in the most effective way  </a:t>
            </a:r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b="1" u="sng" dirty="0" smtClean="0"/>
              <a:t>SPAIN</a:t>
            </a: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Following the </a:t>
            </a:r>
            <a:r>
              <a:rPr lang="en-US" i="1" dirty="0" smtClean="0"/>
              <a:t>Circular 1/2014 de la CNMC</a:t>
            </a:r>
            <a:r>
              <a:rPr lang="en-US" dirty="0" smtClean="0"/>
              <a:t>, the Spanish regulator is going to supervise the application of CAM in last 3</a:t>
            </a:r>
            <a:r>
              <a:rPr lang="en-US" baseline="30000" dirty="0" smtClean="0"/>
              <a:t>rd</a:t>
            </a:r>
            <a:r>
              <a:rPr lang="en-US" dirty="0" smtClean="0"/>
              <a:t> March auction. </a:t>
            </a: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For this purpose, </a:t>
            </a:r>
            <a:r>
              <a:rPr lang="en-US" b="1" dirty="0" smtClean="0"/>
              <a:t>CNMC has requested information to ENAGÁS</a:t>
            </a:r>
            <a:r>
              <a:rPr lang="en-US" dirty="0" smtClean="0"/>
              <a:t>. The deadline to receive the information on the process is </a:t>
            </a:r>
            <a:r>
              <a:rPr lang="en-US" b="1" dirty="0" smtClean="0"/>
              <a:t>28 April.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2636912"/>
            <a:ext cx="9324528" cy="328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smtClean="0"/>
              <a:t>II.2. Quarterly capacity auction on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of June 2014. Preparation</a:t>
            </a:r>
          </a:p>
          <a:p>
            <a:pPr lvl="1"/>
            <a:r>
              <a:rPr lang="en-GB" sz="2400" dirty="0" smtClean="0"/>
              <a:t>Process of information to stakeholders. Publication of capacity to be offered in the auction</a:t>
            </a:r>
            <a:endParaRPr lang="es-ES" sz="2400" dirty="0" smtClean="0"/>
          </a:p>
          <a:p>
            <a:pPr lvl="1"/>
            <a:endParaRPr lang="es-ES" sz="2400" dirty="0" smtClean="0"/>
          </a:p>
          <a:p>
            <a:pPr lvl="2"/>
            <a:endParaRPr lang="en-GB" dirty="0" smtClean="0"/>
          </a:p>
          <a:p>
            <a:pPr lvl="2" algn="ctr"/>
            <a:r>
              <a:rPr lang="en-GB" sz="2400" dirty="0" smtClean="0">
                <a:solidFill>
                  <a:srgbClr val="FF0000"/>
                </a:solidFill>
              </a:rPr>
              <a:t>(for information by TSOs)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23528" y="2636912"/>
            <a:ext cx="8496944" cy="2543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smtClean="0"/>
              <a:t>II.3. Information about other capacity allocations calendar in the region and beyond</a:t>
            </a:r>
            <a:endParaRPr lang="es-ES" sz="2400" dirty="0" smtClean="0"/>
          </a:p>
          <a:p>
            <a:pPr lvl="1"/>
            <a:endParaRPr lang="es-ES" sz="2400" dirty="0" smtClean="0"/>
          </a:p>
          <a:p>
            <a:pPr lvl="2"/>
            <a:endParaRPr lang="en-GB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39552" y="198884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 smtClean="0"/>
              <a:t>III. U</a:t>
            </a:r>
            <a:r>
              <a:rPr lang="en-GB" sz="2400" dirty="0" err="1" smtClean="0"/>
              <a:t>pdate</a:t>
            </a:r>
            <a:r>
              <a:rPr lang="en-GB" sz="2400" dirty="0" smtClean="0"/>
              <a:t>. Study on models for integration of the Spanish and Portuguese gas markets</a:t>
            </a:r>
            <a:endParaRPr lang="es-ES" sz="2400" dirty="0" smtClean="0"/>
          </a:p>
          <a:p>
            <a:pPr lvl="0"/>
            <a:endParaRPr lang="en-GB" sz="2400" dirty="0" smtClean="0"/>
          </a:p>
          <a:p>
            <a:pPr lvl="0"/>
            <a:endParaRPr lang="en-GB" sz="2400" dirty="0" smtClean="0"/>
          </a:p>
          <a:p>
            <a:pPr lvl="0" algn="ctr"/>
            <a:r>
              <a:rPr lang="en-GB" sz="2400" dirty="0" smtClean="0">
                <a:solidFill>
                  <a:srgbClr val="FF0000"/>
                </a:solidFill>
              </a:rPr>
              <a:t>(for information by NRAs)</a:t>
            </a:r>
            <a:endParaRPr lang="es-ES" sz="2400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III. Iberian Gas Hub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Rectángulo"/>
          <p:cNvSpPr>
            <a:spLocks noChangeArrowheads="1"/>
          </p:cNvSpPr>
          <p:nvPr/>
        </p:nvSpPr>
        <p:spPr bwMode="auto">
          <a:xfrm>
            <a:off x="611560" y="1556792"/>
            <a:ext cx="8001000" cy="226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b="1" dirty="0" smtClean="0">
                <a:solidFill>
                  <a:srgbClr val="264D74"/>
                </a:solidFill>
              </a:rPr>
              <a:t>MIBGAS</a:t>
            </a:r>
          </a:p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Models for the integration of the </a:t>
            </a:r>
            <a:r>
              <a:rPr lang="en-US" sz="2800" dirty="0" smtClean="0">
                <a:solidFill>
                  <a:srgbClr val="264D74"/>
                </a:solidFill>
                <a:latin typeface="Arial" charset="0"/>
                <a:cs typeface="Arial" charset="0"/>
              </a:rPr>
              <a:t>Spanish and Portuguese gas markets in a common Iberian Natural Gas HUB </a:t>
            </a:r>
            <a:endParaRPr lang="en-US" sz="2800" dirty="0" smtClean="0">
              <a:solidFill>
                <a:srgbClr val="264D74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20" y="3861048"/>
          <a:ext cx="857256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519367"/>
                <a:gridCol w="1072921"/>
                <a:gridCol w="1584176"/>
                <a:gridCol w="16597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noProof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Area of work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noProof="0" dirty="0" smtClean="0">
                          <a:solidFill>
                            <a:schemeClr val="accent6"/>
                          </a:solidFill>
                          <a:latin typeface="Calibri-Bold"/>
                        </a:rPr>
                        <a:t>Responsible</a:t>
                      </a:r>
                      <a:endParaRPr lang="en-US" sz="1600" kern="1200" noProof="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noProof="0" dirty="0" smtClean="0">
                          <a:solidFill>
                            <a:schemeClr val="accent6"/>
                          </a:solidFill>
                          <a:latin typeface="Calibri-Bold"/>
                        </a:rPr>
                        <a:t>Starting</a:t>
                      </a:r>
                      <a:endParaRPr lang="en-US" sz="1600" kern="1200" noProof="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noProof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Questions to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noProof="0" dirty="0" smtClean="0">
                          <a:solidFill>
                            <a:schemeClr val="accent6"/>
                          </a:solidFill>
                          <a:latin typeface="Calibri-Bold"/>
                        </a:rPr>
                        <a:t>Deadline</a:t>
                      </a:r>
                      <a:endParaRPr lang="en-US" sz="1600" kern="1200" noProof="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Analysis of the possible models for the integration of the Spanish and Portuguese gas markets in a common Iberian Natural Gas HUB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NRAs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2013 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Q3 - 2014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771525"/>
            <a:ext cx="7261745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GB" sz="6000" b="1" dirty="0" smtClean="0"/>
          </a:p>
        </p:txBody>
      </p:sp>
      <p:sp>
        <p:nvSpPr>
          <p:cNvPr id="5" name="3 Título"/>
          <p:cNvSpPr txBox="1">
            <a:spLocks noChangeArrowheads="1"/>
          </p:cNvSpPr>
          <p:nvPr/>
        </p:nvSpPr>
        <p:spPr bwMode="auto">
          <a:xfrm>
            <a:off x="982663" y="771525"/>
            <a:ext cx="7909817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 b="1" dirty="0" smtClean="0"/>
              <a:t>General Objective</a:t>
            </a:r>
            <a:endParaRPr lang="es-ES" sz="2400" b="1" dirty="0" smtClean="0"/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+mj-cs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424614" cy="4425950"/>
          </a:xfrm>
        </p:spPr>
        <p:txBody>
          <a:bodyPr/>
          <a:lstStyle/>
          <a:p>
            <a:pPr algn="just"/>
            <a:endParaRPr lang="en-US" sz="1600" dirty="0" smtClean="0"/>
          </a:p>
          <a:p>
            <a:pPr algn="just"/>
            <a:r>
              <a:rPr lang="en-US" sz="1800" dirty="0" smtClean="0"/>
              <a:t>In order to assess the feasibility for the development of a gas hub, the study analyzes different aspects of the current gas market situation in Spain and Portugal, including prices in the gas market, as the most important factors.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The study covers </a:t>
            </a:r>
            <a:r>
              <a:rPr lang="en-US" sz="2000" b="1" dirty="0" smtClean="0">
                <a:solidFill>
                  <a:srgbClr val="003399"/>
                </a:solidFill>
              </a:rPr>
              <a:t>three different models for Iberian gas market integration</a:t>
            </a:r>
            <a:r>
              <a:rPr lang="en-US" sz="1800" dirty="0" smtClean="0"/>
              <a:t>, comparing the advantages and disadvantages for each model.</a:t>
            </a:r>
          </a:p>
          <a:p>
            <a:pPr algn="just"/>
            <a:endParaRPr lang="en-US" sz="1600" dirty="0" smtClean="0"/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150000"/>
              <a:buFont typeface="Wingdings" pitchFamily="2" charset="2"/>
              <a:buChar char="Ø"/>
            </a:pPr>
            <a:r>
              <a:rPr lang="en-US" sz="1600" dirty="0" smtClean="0"/>
              <a:t>	</a:t>
            </a:r>
            <a:r>
              <a:rPr lang="en-US" sz="2000" b="1" dirty="0" smtClean="0">
                <a:solidFill>
                  <a:srgbClr val="003399"/>
                </a:solidFill>
              </a:rPr>
              <a:t>Market Area Model.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15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99"/>
                </a:solidFill>
              </a:rPr>
              <a:t>	Trading Region Model.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15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99"/>
                </a:solidFill>
              </a:rPr>
              <a:t>	Wholesale Market with Implicit Capacity Allocation</a:t>
            </a:r>
            <a:r>
              <a:rPr lang="en-US" sz="1800" b="1" dirty="0" smtClean="0">
                <a:solidFill>
                  <a:srgbClr val="003399"/>
                </a:solidFill>
              </a:rPr>
              <a:t>.</a:t>
            </a:r>
            <a:endParaRPr lang="es-ES" sz="1800" b="1" dirty="0" smtClean="0">
              <a:solidFill>
                <a:srgbClr val="003399"/>
              </a:solidFill>
            </a:endParaRPr>
          </a:p>
          <a:p>
            <a:pPr lvl="1">
              <a:buNone/>
            </a:pPr>
            <a:endParaRPr lang="es-ES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ACER-2015-07745</_dlc_DocId>
    <_dlc_DocIdUrl xmlns="985daa2e-53d8-4475-82b8-9c7d25324e34">
      <Url>http://s-do-prod-ap/Events/28th-IG-meeting/_layouts/DocIdRedir.aspx?ID=ACER-2015-07745</Url>
      <Description>ACER-2015-07745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8723EEEA42D647B7285FE7C7BD1D41" ma:contentTypeVersion="30" ma:contentTypeDescription="Create a new document." ma:contentTypeScope="" ma:versionID="c6e527b4eae59792fcb849504b7ff952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448E02-E3D0-4795-B889-5C1CD65CA225}"/>
</file>

<file path=customXml/itemProps2.xml><?xml version="1.0" encoding="utf-8"?>
<ds:datastoreItem xmlns:ds="http://schemas.openxmlformats.org/officeDocument/2006/customXml" ds:itemID="{5B1E6180-E160-48C8-9DBF-9DA541060146}"/>
</file>

<file path=customXml/itemProps3.xml><?xml version="1.0" encoding="utf-8"?>
<ds:datastoreItem xmlns:ds="http://schemas.openxmlformats.org/officeDocument/2006/customXml" ds:itemID="{44DD2FEB-074E-4810-AA3C-0E74BEAD1B99}"/>
</file>

<file path=customXml/itemProps4.xml><?xml version="1.0" encoding="utf-8"?>
<ds:datastoreItem xmlns:ds="http://schemas.openxmlformats.org/officeDocument/2006/customXml" ds:itemID="{55A423AF-5390-43C1-A809-6791729EBC5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9989</TotalTime>
  <Words>1175</Words>
  <Application>Microsoft Office PowerPoint</Application>
  <PresentationFormat>Presentación en pantalla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diapositiva</vt:lpstr>
      </vt:variant>
      <vt:variant>
        <vt:i4>17</vt:i4>
      </vt:variant>
    </vt:vector>
  </HeadingPairs>
  <TitlesOfParts>
    <vt:vector size="32" baseType="lpstr"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Diapositiva 1</vt:lpstr>
      <vt:lpstr>Agenda</vt:lpstr>
      <vt:lpstr>Diapositiva 3</vt:lpstr>
      <vt:lpstr>Diapositiva 4</vt:lpstr>
      <vt:lpstr>Diapositiva 5</vt:lpstr>
      <vt:lpstr>Diapositiva 6</vt:lpstr>
      <vt:lpstr>Diapositiva 7</vt:lpstr>
      <vt:lpstr>Diapositiva 8</vt:lpstr>
      <vt:lpstr>     </vt:lpstr>
      <vt:lpstr>1 The Market Area Model (full integration)</vt:lpstr>
      <vt:lpstr>2 The Trading Region Model (full integration, except balancing) </vt:lpstr>
      <vt:lpstr>3. Wholesale market with implicit allocation of capacity</vt:lpstr>
      <vt:lpstr>Preliminary evaluation of the models</vt:lpstr>
      <vt:lpstr>IBERIAN GAS HUB  Work in progress</vt:lpstr>
      <vt:lpstr>Diapositiva 15</vt:lpstr>
      <vt:lpstr>Diapositiva 16</vt:lpstr>
      <vt:lpstr>Diapositiva 17</vt:lpstr>
    </vt:vector>
  </TitlesOfParts>
  <Company>CEER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abg</cp:lastModifiedBy>
  <cp:revision>1510</cp:revision>
  <cp:lastPrinted>2013-09-20T13:28:58Z</cp:lastPrinted>
  <dcterms:created xsi:type="dcterms:W3CDTF">2008-11-21T11:47:24Z</dcterms:created>
  <dcterms:modified xsi:type="dcterms:W3CDTF">2014-04-30T06:52:13Z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0x010100D18723EEEA42D647B7285FE7C7BD1D41</vt:lpwstr>
  </property>
  <property fmtid="{D5CDD505-2E9C-101B-9397-08002B2CF9AE}" pid="3" name="_dlc_DocIdItemGuid">
    <vt:lpwstr>ce9bdc73-a995-4a22-b521-d48c00527a1e</vt:lpwstr>
  </property>
</Properties>
</file>